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6" r:id="rId8"/>
    <p:sldId id="265" r:id="rId9"/>
    <p:sldId id="264" r:id="rId10"/>
    <p:sldId id="26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\Desktop\ULPGC\GCID\2&#186;\1er%20semestre\Ingles%20(HPI)\SUS_Calcul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Diagrama</a:t>
            </a:r>
            <a:r>
              <a:rPr lang="es-ES" baseline="0"/>
              <a:t> Kiviat</a:t>
            </a:r>
          </a:p>
        </c:rich>
      </c:tx>
      <c:layout>
        <c:manualLayout>
          <c:xMode val="edge"/>
          <c:yMode val="edge"/>
          <c:x val="0.35968044619422573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'SUS Test'!$H$40</c:f>
              <c:strCache>
                <c:ptCount val="1"/>
                <c:pt idx="0">
                  <c:v>UFV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'SUS Test'!$G$41:$G$48</c:f>
              <c:strCache>
                <c:ptCount val="8"/>
                <c:pt idx="0">
                  <c:v>Accessibility</c:v>
                </c:pt>
                <c:pt idx="1">
                  <c:v>Usability</c:v>
                </c:pt>
                <c:pt idx="2">
                  <c:v>Feedback</c:v>
                </c:pt>
                <c:pt idx="3">
                  <c:v>Steps</c:v>
                </c:pt>
                <c:pt idx="4">
                  <c:v>Prevent</c:v>
                </c:pt>
                <c:pt idx="5">
                  <c:v>Reversal</c:v>
                </c:pt>
                <c:pt idx="6">
                  <c:v>Control</c:v>
                </c:pt>
                <c:pt idx="7">
                  <c:v>Memory load</c:v>
                </c:pt>
              </c:strCache>
            </c:strRef>
          </c:cat>
          <c:val>
            <c:numRef>
              <c:f>'SUS Test'!$H$41:$H$48</c:f>
              <c:numCache>
                <c:formatCode>General</c:formatCode>
                <c:ptCount val="8"/>
                <c:pt idx="0">
                  <c:v>5</c:v>
                </c:pt>
                <c:pt idx="1">
                  <c:v>4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CF-4646-8376-F0D2AA3F9B06}"/>
            </c:ext>
          </c:extLst>
        </c:ser>
        <c:ser>
          <c:idx val="1"/>
          <c:order val="1"/>
          <c:tx>
            <c:strRef>
              <c:f>'SUS Test'!$I$40</c:f>
              <c:strCache>
                <c:ptCount val="1"/>
                <c:pt idx="0">
                  <c:v>UPV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'SUS Test'!$G$41:$G$48</c:f>
              <c:strCache>
                <c:ptCount val="8"/>
                <c:pt idx="0">
                  <c:v>Accessibility</c:v>
                </c:pt>
                <c:pt idx="1">
                  <c:v>Usability</c:v>
                </c:pt>
                <c:pt idx="2">
                  <c:v>Feedback</c:v>
                </c:pt>
                <c:pt idx="3">
                  <c:v>Steps</c:v>
                </c:pt>
                <c:pt idx="4">
                  <c:v>Prevent</c:v>
                </c:pt>
                <c:pt idx="5">
                  <c:v>Reversal</c:v>
                </c:pt>
                <c:pt idx="6">
                  <c:v>Control</c:v>
                </c:pt>
                <c:pt idx="7">
                  <c:v>Memory load</c:v>
                </c:pt>
              </c:strCache>
            </c:strRef>
          </c:cat>
          <c:val>
            <c:numRef>
              <c:f>'SUS Test'!$I$41:$I$48</c:f>
              <c:numCache>
                <c:formatCode>General</c:formatCode>
                <c:ptCount val="8"/>
                <c:pt idx="0">
                  <c:v>5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CF-4646-8376-F0D2AA3F9B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5744703"/>
        <c:axId val="455743455"/>
      </c:radarChart>
      <c:catAx>
        <c:axId val="45574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55743455"/>
        <c:crosses val="autoZero"/>
        <c:auto val="1"/>
        <c:lblAlgn val="ctr"/>
        <c:lblOffset val="100"/>
        <c:noMultiLvlLbl val="0"/>
      </c:catAx>
      <c:valAx>
        <c:axId val="45574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55744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01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69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752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8964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1647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331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7103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143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52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53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9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28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454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659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859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726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643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A3ED2F-466C-4ED0-A2B7-27C5C97F11AA}" type="datetimeFigureOut">
              <a:rPr lang="es-ES" smtClean="0"/>
              <a:t>11/11/2021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323B04-8DA6-4689-ABEB-3C1E1188EB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657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32C51-A808-42CF-9B5A-99E41880BC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8 Golden rules, 2 </a:t>
            </a:r>
            <a:r>
              <a:rPr lang="es-ES" dirty="0" err="1"/>
              <a:t>universities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247AC2-37A8-4442-B635-BB88C71FDA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Luis Guillén Servera, Jorge Lang-Lenton Ferreiro</a:t>
            </a:r>
          </a:p>
        </p:txBody>
      </p:sp>
    </p:spTree>
    <p:extLst>
      <p:ext uri="{BB962C8B-B14F-4D97-AF65-F5344CB8AC3E}">
        <p14:creationId xmlns:p14="http://schemas.microsoft.com/office/powerpoint/2010/main" val="292408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A909-D4D8-49F1-904B-98E07FFB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Memory</a:t>
            </a:r>
            <a:r>
              <a:rPr lang="es-ES" dirty="0"/>
              <a:t> load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16583F-516C-4316-9ABF-79D8D92A0D7F}"/>
              </a:ext>
            </a:extLst>
          </p:cNvPr>
          <p:cNvSpPr txBox="1"/>
          <p:nvPr/>
        </p:nvSpPr>
        <p:spPr>
          <a:xfrm>
            <a:off x="1795244" y="15800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UFV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0DA0D1-4850-4072-9BEB-298B58DEDCE1}"/>
              </a:ext>
            </a:extLst>
          </p:cNvPr>
          <p:cNvSpPr txBox="1"/>
          <p:nvPr/>
        </p:nvSpPr>
        <p:spPr>
          <a:xfrm>
            <a:off x="7517936" y="17324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UPV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27AAAF-4ABD-49B8-9B9A-AB3C719F6CE5}"/>
              </a:ext>
            </a:extLst>
          </p:cNvPr>
          <p:cNvSpPr txBox="1"/>
          <p:nvPr/>
        </p:nvSpPr>
        <p:spPr>
          <a:xfrm>
            <a:off x="1501629" y="5202888"/>
            <a:ext cx="3313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name</a:t>
            </a:r>
            <a:r>
              <a:rPr lang="es-ES" dirty="0"/>
              <a:t>, </a:t>
            </a:r>
            <a:r>
              <a:rPr lang="es-ES" dirty="0" err="1"/>
              <a:t>surnames</a:t>
            </a:r>
            <a:r>
              <a:rPr lang="es-ES" dirty="0"/>
              <a:t>, postal </a:t>
            </a:r>
            <a:r>
              <a:rPr lang="es-ES" dirty="0" err="1"/>
              <a:t>code</a:t>
            </a:r>
            <a:r>
              <a:rPr lang="es-ES" dirty="0"/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672229-B8C8-4325-9CE7-8CE6039B310F}"/>
              </a:ext>
            </a:extLst>
          </p:cNvPr>
          <p:cNvSpPr txBox="1"/>
          <p:nvPr/>
        </p:nvSpPr>
        <p:spPr>
          <a:xfrm>
            <a:off x="7224321" y="5202888"/>
            <a:ext cx="3313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saving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safety </a:t>
            </a:r>
            <a:r>
              <a:rPr lang="es-ES" dirty="0" err="1"/>
              <a:t>reasons</a:t>
            </a:r>
            <a:r>
              <a:rPr lang="es-ES" dirty="0"/>
              <a:t>.</a:t>
            </a:r>
          </a:p>
        </p:txBody>
      </p:sp>
      <p:pic>
        <p:nvPicPr>
          <p:cNvPr id="4102" name="Picture 6" descr="Icono Guardar Gratis de Modern Line Art">
            <a:extLst>
              <a:ext uri="{FF2B5EF4-FFF2-40B4-BE49-F238E27FC236}">
                <a16:creationId xmlns:a16="http://schemas.microsoft.com/office/drawing/2014/main" id="{6A5BA27C-555B-49AF-A817-4E313BC85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584" y="26909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824A1BD-726C-41C7-9D9D-476F75703708}"/>
              </a:ext>
            </a:extLst>
          </p:cNvPr>
          <p:cNvCxnSpPr/>
          <p:nvPr/>
        </p:nvCxnSpPr>
        <p:spPr>
          <a:xfrm>
            <a:off x="7357145" y="2441196"/>
            <a:ext cx="3070371" cy="2684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AC46B2A7-77DE-4D1E-897C-13DF2C2F9806}"/>
              </a:ext>
            </a:extLst>
          </p:cNvPr>
          <p:cNvCxnSpPr>
            <a:cxnSpLocks/>
          </p:cNvCxnSpPr>
          <p:nvPr/>
        </p:nvCxnSpPr>
        <p:spPr>
          <a:xfrm flipH="1">
            <a:off x="6923753" y="2579639"/>
            <a:ext cx="3937154" cy="2365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82E37232-4C83-4C96-8738-634FF956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29" y="2951218"/>
            <a:ext cx="3427654" cy="70369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3EE5564-6F3B-4357-8BE4-6216ED675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792" y="3659409"/>
            <a:ext cx="3425492" cy="71685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D67049-A3C6-48DC-8A4A-BCE0A8665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629" y="4380342"/>
            <a:ext cx="3425492" cy="68599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7954320-2467-4F2E-AADD-3D737ABC0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630" y="2248802"/>
            <a:ext cx="3425492" cy="7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5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8363ECD9-765C-4818-93AD-20E9A8AC2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840985"/>
              </p:ext>
            </p:extLst>
          </p:nvPr>
        </p:nvGraphicFramePr>
        <p:xfrm>
          <a:off x="-23900" y="1252144"/>
          <a:ext cx="6119900" cy="4353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6200D5B2-9C9C-46EB-A5AF-3DEB24AE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88618"/>
            <a:ext cx="5272742" cy="18172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4725207-E8E3-4B46-85CF-DC56C083F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071" y="2141901"/>
            <a:ext cx="25146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versidad Francisco de Vitoria (UFV) : Resultados en el Ranking CYD">
            <a:extLst>
              <a:ext uri="{FF2B5EF4-FFF2-40B4-BE49-F238E27FC236}">
                <a16:creationId xmlns:a16="http://schemas.microsoft.com/office/drawing/2014/main" id="{54076EF6-5F8B-45EE-B19D-0BECF96E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270" y="617684"/>
            <a:ext cx="7651458" cy="255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V Universitat Politècnica de València">
            <a:extLst>
              <a:ext uri="{FF2B5EF4-FFF2-40B4-BE49-F238E27FC236}">
                <a16:creationId xmlns:a16="http://schemas.microsoft.com/office/drawing/2014/main" id="{F43F1463-50A3-4529-970A-390A5A929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83" y="3429000"/>
            <a:ext cx="7214631" cy="255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3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A909-D4D8-49F1-904B-98E07FFB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Accessibility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7AC60E-FAB9-4A76-930B-76ED513C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4" y="2265027"/>
            <a:ext cx="5387852" cy="25690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16583F-516C-4316-9ABF-79D8D92A0D7F}"/>
              </a:ext>
            </a:extLst>
          </p:cNvPr>
          <p:cNvSpPr txBox="1"/>
          <p:nvPr/>
        </p:nvSpPr>
        <p:spPr>
          <a:xfrm>
            <a:off x="1795244" y="15800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UFV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0DA0D1-4850-4072-9BEB-298B58DEDCE1}"/>
              </a:ext>
            </a:extLst>
          </p:cNvPr>
          <p:cNvSpPr txBox="1"/>
          <p:nvPr/>
        </p:nvSpPr>
        <p:spPr>
          <a:xfrm>
            <a:off x="7517936" y="17324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UPV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CA5DD6-217E-4D43-A700-3481D21A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2054"/>
            <a:ext cx="5387852" cy="256199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227AAAF-4ABD-49B8-9B9A-AB3C719F6CE5}"/>
              </a:ext>
            </a:extLst>
          </p:cNvPr>
          <p:cNvSpPr txBox="1"/>
          <p:nvPr/>
        </p:nvSpPr>
        <p:spPr>
          <a:xfrm>
            <a:off x="1501629" y="5195861"/>
            <a:ext cx="3313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Good </a:t>
            </a:r>
            <a:r>
              <a:rPr lang="es-ES" dirty="0" err="1"/>
              <a:t>images</a:t>
            </a:r>
            <a:r>
              <a:rPr lang="es-ES" dirty="0"/>
              <a:t>, color, </a:t>
            </a:r>
            <a:r>
              <a:rPr lang="es-ES" dirty="0" err="1"/>
              <a:t>layout</a:t>
            </a:r>
            <a:r>
              <a:rPr lang="es-ES" dirty="0"/>
              <a:t> and </a:t>
            </a:r>
            <a:r>
              <a:rPr lang="es-ES" dirty="0" err="1"/>
              <a:t>font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r>
              <a:rPr lang="es-ES" dirty="0"/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672229-B8C8-4325-9CE7-8CE6039B310F}"/>
              </a:ext>
            </a:extLst>
          </p:cNvPr>
          <p:cNvSpPr txBox="1"/>
          <p:nvPr/>
        </p:nvSpPr>
        <p:spPr>
          <a:xfrm>
            <a:off x="7224321" y="5202888"/>
            <a:ext cx="331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Intuitive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banners, </a:t>
            </a:r>
            <a:r>
              <a:rPr lang="es-ES" dirty="0" err="1"/>
              <a:t>sections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a </a:t>
            </a:r>
            <a:r>
              <a:rPr lang="es-ES" dirty="0" err="1"/>
              <a:t>college’s</a:t>
            </a:r>
            <a:r>
              <a:rPr lang="es-ES" dirty="0"/>
              <a:t> page.</a:t>
            </a:r>
          </a:p>
        </p:txBody>
      </p:sp>
    </p:spTree>
    <p:extLst>
      <p:ext uri="{BB962C8B-B14F-4D97-AF65-F5344CB8AC3E}">
        <p14:creationId xmlns:p14="http://schemas.microsoft.com/office/powerpoint/2010/main" val="57406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A909-D4D8-49F1-904B-98E07FFB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Usability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7AC60E-FAB9-4A76-930B-76ED513C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4" y="2265027"/>
            <a:ext cx="5387852" cy="25690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16583F-516C-4316-9ABF-79D8D92A0D7F}"/>
              </a:ext>
            </a:extLst>
          </p:cNvPr>
          <p:cNvSpPr txBox="1"/>
          <p:nvPr/>
        </p:nvSpPr>
        <p:spPr>
          <a:xfrm>
            <a:off x="1795244" y="15800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UFV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0DA0D1-4850-4072-9BEB-298B58DEDCE1}"/>
              </a:ext>
            </a:extLst>
          </p:cNvPr>
          <p:cNvSpPr txBox="1"/>
          <p:nvPr/>
        </p:nvSpPr>
        <p:spPr>
          <a:xfrm>
            <a:off x="7517936" y="17324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UPV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CA5DD6-217E-4D43-A700-3481D21A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2054"/>
            <a:ext cx="5387852" cy="256199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227AAAF-4ABD-49B8-9B9A-AB3C719F6CE5}"/>
              </a:ext>
            </a:extLst>
          </p:cNvPr>
          <p:cNvSpPr txBox="1"/>
          <p:nvPr/>
        </p:nvSpPr>
        <p:spPr>
          <a:xfrm>
            <a:off x="1501629" y="5064388"/>
            <a:ext cx="3313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Intuitive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novice</a:t>
            </a:r>
            <a:r>
              <a:rPr lang="es-ES" dirty="0"/>
              <a:t>, </a:t>
            </a:r>
            <a:r>
              <a:rPr lang="es-ES" dirty="0" err="1"/>
              <a:t>experts</a:t>
            </a:r>
            <a:r>
              <a:rPr lang="es-ES" dirty="0"/>
              <a:t>,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 </a:t>
            </a:r>
            <a:r>
              <a:rPr lang="es-ES" dirty="0" err="1"/>
              <a:t>ranges</a:t>
            </a:r>
            <a:r>
              <a:rPr lang="es-ES" dirty="0"/>
              <a:t>.</a:t>
            </a:r>
          </a:p>
          <a:p>
            <a:pPr algn="ctr"/>
            <a:r>
              <a:rPr lang="es-ES" dirty="0" err="1"/>
              <a:t>It</a:t>
            </a:r>
            <a:r>
              <a:rPr lang="es-ES" dirty="0"/>
              <a:t> can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English,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cannot</a:t>
            </a:r>
            <a:r>
              <a:rPr lang="es-ES" dirty="0"/>
              <a:t> </a:t>
            </a:r>
            <a:r>
              <a:rPr lang="es-ES" dirty="0" err="1"/>
              <a:t>adapt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disabilities</a:t>
            </a:r>
            <a:r>
              <a:rPr lang="es-ES" dirty="0"/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672229-B8C8-4325-9CE7-8CE6039B310F}"/>
              </a:ext>
            </a:extLst>
          </p:cNvPr>
          <p:cNvSpPr txBox="1"/>
          <p:nvPr/>
        </p:nvSpPr>
        <p:spPr>
          <a:xfrm>
            <a:off x="7224321" y="5202888"/>
            <a:ext cx="331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Intuitive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banners, </a:t>
            </a:r>
            <a:r>
              <a:rPr lang="es-ES" dirty="0" err="1"/>
              <a:t>sections</a:t>
            </a:r>
            <a:r>
              <a:rPr lang="es-ES" dirty="0"/>
              <a:t>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a </a:t>
            </a:r>
            <a:r>
              <a:rPr lang="es-ES" dirty="0" err="1"/>
              <a:t>college’s</a:t>
            </a:r>
            <a:r>
              <a:rPr lang="es-ES" dirty="0"/>
              <a:t> page.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A8585C6-A915-4342-8E5E-63A1FA6B9E3F}"/>
              </a:ext>
            </a:extLst>
          </p:cNvPr>
          <p:cNvCxnSpPr/>
          <p:nvPr/>
        </p:nvCxnSpPr>
        <p:spPr>
          <a:xfrm>
            <a:off x="231420" y="1346709"/>
            <a:ext cx="620180" cy="98990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9270CDC-A3E9-482F-94C5-B8658F422201}"/>
              </a:ext>
            </a:extLst>
          </p:cNvPr>
          <p:cNvCxnSpPr>
            <a:cxnSpLocks/>
          </p:cNvCxnSpPr>
          <p:nvPr/>
        </p:nvCxnSpPr>
        <p:spPr>
          <a:xfrm flipH="1">
            <a:off x="9592206" y="1491263"/>
            <a:ext cx="804550" cy="100559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2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A909-D4D8-49F1-904B-98E07FFB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79" y="624933"/>
            <a:ext cx="10353762" cy="970450"/>
          </a:xfrm>
        </p:spPr>
        <p:txBody>
          <a:bodyPr/>
          <a:lstStyle/>
          <a:p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16583F-516C-4316-9ABF-79D8D92A0D7F}"/>
              </a:ext>
            </a:extLst>
          </p:cNvPr>
          <p:cNvSpPr txBox="1"/>
          <p:nvPr/>
        </p:nvSpPr>
        <p:spPr>
          <a:xfrm>
            <a:off x="1795244" y="15800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UFV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0DA0D1-4850-4072-9BEB-298B58DEDCE1}"/>
              </a:ext>
            </a:extLst>
          </p:cNvPr>
          <p:cNvSpPr txBox="1"/>
          <p:nvPr/>
        </p:nvSpPr>
        <p:spPr>
          <a:xfrm>
            <a:off x="7517936" y="17324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UPV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27AAAF-4ABD-49B8-9B9A-AB3C719F6CE5}"/>
              </a:ext>
            </a:extLst>
          </p:cNvPr>
          <p:cNvSpPr txBox="1"/>
          <p:nvPr/>
        </p:nvSpPr>
        <p:spPr>
          <a:xfrm>
            <a:off x="1501629" y="5064388"/>
            <a:ext cx="331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deployed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672229-B8C8-4325-9CE7-8CE6039B310F}"/>
              </a:ext>
            </a:extLst>
          </p:cNvPr>
          <p:cNvSpPr txBox="1"/>
          <p:nvPr/>
        </p:nvSpPr>
        <p:spPr>
          <a:xfrm>
            <a:off x="7376719" y="5064388"/>
            <a:ext cx="331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Changing</a:t>
            </a:r>
            <a:r>
              <a:rPr lang="es-ES" dirty="0"/>
              <a:t> </a:t>
            </a:r>
            <a:r>
              <a:rPr lang="es-ES" dirty="0" err="1"/>
              <a:t>button’s</a:t>
            </a:r>
            <a:r>
              <a:rPr lang="es-ES" dirty="0"/>
              <a:t> </a:t>
            </a:r>
            <a:r>
              <a:rPr lang="es-ES" dirty="0" err="1"/>
              <a:t>colors</a:t>
            </a:r>
            <a:r>
              <a:rPr lang="es-ES" dirty="0"/>
              <a:t>, </a:t>
            </a:r>
            <a:r>
              <a:rPr lang="es-ES" dirty="0" err="1"/>
              <a:t>underlining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pointing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80B319-C788-430E-B3C1-4577B806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4" y="2352944"/>
            <a:ext cx="5687366" cy="24811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509F6B6-B84A-4589-BD73-5D6D3AF150D4}"/>
              </a:ext>
            </a:extLst>
          </p:cNvPr>
          <p:cNvSpPr txBox="1"/>
          <p:nvPr/>
        </p:nvSpPr>
        <p:spPr>
          <a:xfrm>
            <a:off x="5831048" y="5326055"/>
            <a:ext cx="37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+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7A9791A-A0BA-4823-91F6-187FA898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42" y="2249272"/>
            <a:ext cx="5454196" cy="25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3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A909-D4D8-49F1-904B-98E07FFB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Steps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16583F-516C-4316-9ABF-79D8D92A0D7F}"/>
              </a:ext>
            </a:extLst>
          </p:cNvPr>
          <p:cNvSpPr txBox="1"/>
          <p:nvPr/>
        </p:nvSpPr>
        <p:spPr>
          <a:xfrm>
            <a:off x="1795244" y="15800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UFV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0DA0D1-4850-4072-9BEB-298B58DEDCE1}"/>
              </a:ext>
            </a:extLst>
          </p:cNvPr>
          <p:cNvSpPr txBox="1"/>
          <p:nvPr/>
        </p:nvSpPr>
        <p:spPr>
          <a:xfrm>
            <a:off x="7517936" y="17324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UPV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27AAAF-4ABD-49B8-9B9A-AB3C719F6CE5}"/>
              </a:ext>
            </a:extLst>
          </p:cNvPr>
          <p:cNvSpPr txBox="1"/>
          <p:nvPr/>
        </p:nvSpPr>
        <p:spPr>
          <a:xfrm>
            <a:off x="1501629" y="5064388"/>
            <a:ext cx="331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Registration</a:t>
            </a:r>
            <a:r>
              <a:rPr lang="es-ES" dirty="0"/>
              <a:t> in </a:t>
            </a:r>
            <a:r>
              <a:rPr lang="es-ES" dirty="0" err="1"/>
              <a:t>one</a:t>
            </a:r>
            <a:r>
              <a:rPr lang="es-ES" dirty="0"/>
              <a:t> single step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672229-B8C8-4325-9CE7-8CE6039B310F}"/>
              </a:ext>
            </a:extLst>
          </p:cNvPr>
          <p:cNvSpPr txBox="1"/>
          <p:nvPr/>
        </p:nvSpPr>
        <p:spPr>
          <a:xfrm>
            <a:off x="7224321" y="5202888"/>
            <a:ext cx="3313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What’s</a:t>
            </a:r>
            <a:r>
              <a:rPr lang="es-ES" dirty="0"/>
              <a:t> </a:t>
            </a:r>
            <a:r>
              <a:rPr lang="es-ES" dirty="0" err="1"/>
              <a:t>basic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submiting</a:t>
            </a:r>
            <a:r>
              <a:rPr lang="es-ES" dirty="0"/>
              <a:t> a </a:t>
            </a:r>
            <a:r>
              <a:rPr lang="es-ES" dirty="0" err="1"/>
              <a:t>message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AB9F79-B349-4162-B6EE-7309D4C7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46" y="2419795"/>
            <a:ext cx="5384259" cy="23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4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A909-D4D8-49F1-904B-98E07FFB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Prevent</a:t>
            </a:r>
            <a:r>
              <a:rPr lang="es-ES" dirty="0"/>
              <a:t> </a:t>
            </a:r>
            <a:r>
              <a:rPr lang="es-ES" dirty="0" err="1"/>
              <a:t>errors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16583F-516C-4316-9ABF-79D8D92A0D7F}"/>
              </a:ext>
            </a:extLst>
          </p:cNvPr>
          <p:cNvSpPr txBox="1"/>
          <p:nvPr/>
        </p:nvSpPr>
        <p:spPr>
          <a:xfrm>
            <a:off x="1795244" y="15800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UFV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0DA0D1-4850-4072-9BEB-298B58DEDCE1}"/>
              </a:ext>
            </a:extLst>
          </p:cNvPr>
          <p:cNvSpPr txBox="1"/>
          <p:nvPr/>
        </p:nvSpPr>
        <p:spPr>
          <a:xfrm>
            <a:off x="7517936" y="17324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UPV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27AAAF-4ABD-49B8-9B9A-AB3C719F6CE5}"/>
              </a:ext>
            </a:extLst>
          </p:cNvPr>
          <p:cNvSpPr txBox="1"/>
          <p:nvPr/>
        </p:nvSpPr>
        <p:spPr>
          <a:xfrm>
            <a:off x="1501629" y="2468139"/>
            <a:ext cx="331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won’t</a:t>
            </a:r>
            <a:r>
              <a:rPr lang="es-ES" dirty="0"/>
              <a:t> </a:t>
            </a:r>
            <a:r>
              <a:rPr lang="es-ES" dirty="0" err="1"/>
              <a:t>tell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 </a:t>
            </a: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submit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registration</a:t>
            </a:r>
            <a:r>
              <a:rPr lang="es-ES" dirty="0"/>
              <a:t>. </a:t>
            </a:r>
          </a:p>
          <a:p>
            <a:pPr algn="ctr"/>
            <a:r>
              <a:rPr lang="es-ES" dirty="0" err="1"/>
              <a:t>Preferable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filling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gaps.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672229-B8C8-4325-9CE7-8CE6039B310F}"/>
              </a:ext>
            </a:extLst>
          </p:cNvPr>
          <p:cNvSpPr txBox="1"/>
          <p:nvPr/>
        </p:nvSpPr>
        <p:spPr>
          <a:xfrm>
            <a:off x="7224321" y="2468139"/>
            <a:ext cx="331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It</a:t>
            </a:r>
            <a:r>
              <a:rPr lang="es-ES" dirty="0"/>
              <a:t> has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.</a:t>
            </a:r>
          </a:p>
        </p:txBody>
      </p:sp>
      <p:pic>
        <p:nvPicPr>
          <p:cNvPr id="2050" name="Picture 2" descr="Building a successful and fast event registration strategy">
            <a:extLst>
              <a:ext uri="{FF2B5EF4-FFF2-40B4-BE49-F238E27FC236}">
                <a16:creationId xmlns:a16="http://schemas.microsoft.com/office/drawing/2014/main" id="{8E00C193-1447-4F89-A951-36FDD228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036" y="3756338"/>
            <a:ext cx="3787280" cy="252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9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A909-D4D8-49F1-904B-98E07FFB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Easy </a:t>
            </a:r>
            <a:r>
              <a:rPr lang="es-ES" dirty="0" err="1"/>
              <a:t>reversal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16583F-516C-4316-9ABF-79D8D92A0D7F}"/>
              </a:ext>
            </a:extLst>
          </p:cNvPr>
          <p:cNvSpPr txBox="1"/>
          <p:nvPr/>
        </p:nvSpPr>
        <p:spPr>
          <a:xfrm>
            <a:off x="1795244" y="15800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UFV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0DA0D1-4850-4072-9BEB-298B58DEDCE1}"/>
              </a:ext>
            </a:extLst>
          </p:cNvPr>
          <p:cNvSpPr txBox="1"/>
          <p:nvPr/>
        </p:nvSpPr>
        <p:spPr>
          <a:xfrm>
            <a:off x="7517936" y="17324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UPV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27AAAF-4ABD-49B8-9B9A-AB3C719F6CE5}"/>
              </a:ext>
            </a:extLst>
          </p:cNvPr>
          <p:cNvSpPr txBox="1"/>
          <p:nvPr/>
        </p:nvSpPr>
        <p:spPr>
          <a:xfrm>
            <a:off x="4204284" y="5325070"/>
            <a:ext cx="331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go</a:t>
            </a:r>
            <a:r>
              <a:rPr lang="es-ES" dirty="0"/>
              <a:t> back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browser, no </a:t>
            </a:r>
            <a:r>
              <a:rPr lang="es-ES" dirty="0" err="1"/>
              <a:t>possibility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go</a:t>
            </a:r>
            <a:r>
              <a:rPr lang="es-ES" dirty="0"/>
              <a:t> back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button</a:t>
            </a:r>
            <a:r>
              <a:rPr lang="es-ES" dirty="0"/>
              <a:t>.</a:t>
            </a:r>
          </a:p>
        </p:txBody>
      </p:sp>
      <p:pic>
        <p:nvPicPr>
          <p:cNvPr id="3074" name="Picture 2" descr="Cuál es la diferencia entre la página web, el sitio web, el servidor web y  el motor de búsqueda? - Aprende sobre desarrollo web | MDN">
            <a:extLst>
              <a:ext uri="{FF2B5EF4-FFF2-40B4-BE49-F238E27FC236}">
                <a16:creationId xmlns:a16="http://schemas.microsoft.com/office/drawing/2014/main" id="{327D6002-76AC-4717-8E00-33E1ACFE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047" y="2381049"/>
            <a:ext cx="5019500" cy="281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43C500E-B8BD-4673-AED1-8FC5D7D49E61}"/>
              </a:ext>
            </a:extLst>
          </p:cNvPr>
          <p:cNvCxnSpPr/>
          <p:nvPr/>
        </p:nvCxnSpPr>
        <p:spPr>
          <a:xfrm flipH="1">
            <a:off x="1564547" y="3691156"/>
            <a:ext cx="159390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16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A909-D4D8-49F1-904B-98E07FFB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7AC60E-FAB9-4A76-930B-76ED513C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4" y="2265028"/>
            <a:ext cx="2973338" cy="14177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16583F-516C-4316-9ABF-79D8D92A0D7F}"/>
              </a:ext>
            </a:extLst>
          </p:cNvPr>
          <p:cNvSpPr txBox="1"/>
          <p:nvPr/>
        </p:nvSpPr>
        <p:spPr>
          <a:xfrm>
            <a:off x="1795244" y="15800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UFV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0DA0D1-4850-4072-9BEB-298B58DEDCE1}"/>
              </a:ext>
            </a:extLst>
          </p:cNvPr>
          <p:cNvSpPr txBox="1"/>
          <p:nvPr/>
        </p:nvSpPr>
        <p:spPr>
          <a:xfrm>
            <a:off x="7517936" y="1732450"/>
            <a:ext cx="27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UPV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27AAAF-4ABD-49B8-9B9A-AB3C719F6CE5}"/>
              </a:ext>
            </a:extLst>
          </p:cNvPr>
          <p:cNvSpPr txBox="1"/>
          <p:nvPr/>
        </p:nvSpPr>
        <p:spPr>
          <a:xfrm>
            <a:off x="1501629" y="5064388"/>
            <a:ext cx="3313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Intuitive and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behaviour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sites (</a:t>
            </a:r>
            <a:r>
              <a:rPr lang="es-ES" dirty="0" err="1"/>
              <a:t>the</a:t>
            </a:r>
            <a:r>
              <a:rPr lang="es-ES" dirty="0"/>
              <a:t> sites and </a:t>
            </a:r>
            <a:r>
              <a:rPr lang="es-ES" dirty="0" err="1"/>
              <a:t>functionalities</a:t>
            </a:r>
            <a:r>
              <a:rPr lang="es-ES" dirty="0"/>
              <a:t> look similar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, in </a:t>
            </a:r>
            <a:r>
              <a:rPr lang="es-ES" dirty="0" err="1"/>
              <a:t>terms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style</a:t>
            </a:r>
            <a:r>
              <a:rPr lang="es-ES" dirty="0"/>
              <a:t>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672229-B8C8-4325-9CE7-8CE6039B310F}"/>
              </a:ext>
            </a:extLst>
          </p:cNvPr>
          <p:cNvSpPr txBox="1"/>
          <p:nvPr/>
        </p:nvSpPr>
        <p:spPr>
          <a:xfrm>
            <a:off x="7224321" y="5202888"/>
            <a:ext cx="3313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Loud</a:t>
            </a:r>
            <a:r>
              <a:rPr lang="es-ES" dirty="0"/>
              <a:t> videos, </a:t>
            </a:r>
            <a:r>
              <a:rPr lang="es-ES" dirty="0" err="1"/>
              <a:t>cannot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stop </a:t>
            </a:r>
            <a:r>
              <a:rPr lang="es-ES" dirty="0" err="1"/>
              <a:t>button</a:t>
            </a:r>
            <a:r>
              <a:rPr lang="es-ES" dirty="0"/>
              <a:t>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E2A47D0-318D-4B83-A5A9-A3A77B29B0BB}"/>
              </a:ext>
            </a:extLst>
          </p:cNvPr>
          <p:cNvSpPr/>
          <p:nvPr/>
        </p:nvSpPr>
        <p:spPr>
          <a:xfrm>
            <a:off x="7124698" y="2742689"/>
            <a:ext cx="327170" cy="19686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EF00411-B9A5-4428-8E6A-F55B70EC895D}"/>
              </a:ext>
            </a:extLst>
          </p:cNvPr>
          <p:cNvSpPr/>
          <p:nvPr/>
        </p:nvSpPr>
        <p:spPr>
          <a:xfrm>
            <a:off x="7675752" y="2742689"/>
            <a:ext cx="327170" cy="19686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D024E5-2329-4B87-BE8B-EEB1FA9DA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86"/>
          <a:stretch/>
        </p:blipFill>
        <p:spPr>
          <a:xfrm>
            <a:off x="8377808" y="2845746"/>
            <a:ext cx="1994126" cy="1600531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D828A7D-984C-411B-9E1A-03586471ECCD}"/>
              </a:ext>
            </a:extLst>
          </p:cNvPr>
          <p:cNvCxnSpPr/>
          <p:nvPr/>
        </p:nvCxnSpPr>
        <p:spPr>
          <a:xfrm>
            <a:off x="10863743" y="2457974"/>
            <a:ext cx="0" cy="23760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63204E2E-3C91-4EFA-B74D-20CD14354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486" y="3150741"/>
            <a:ext cx="3196205" cy="1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2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146</TotalTime>
  <Words>215</Words>
  <Application>Microsoft Office PowerPoint</Application>
  <PresentationFormat>Panorámica</PresentationFormat>
  <Paragraphs>45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Calisto MT</vt:lpstr>
      <vt:lpstr>Wingdings 2</vt:lpstr>
      <vt:lpstr>Pizarra</vt:lpstr>
      <vt:lpstr>8 Golden rules, 2 universities</vt:lpstr>
      <vt:lpstr>Presentación de PowerPoint</vt:lpstr>
      <vt:lpstr>Accessibility</vt:lpstr>
      <vt:lpstr>Usability</vt:lpstr>
      <vt:lpstr>Feedback</vt:lpstr>
      <vt:lpstr>Steps</vt:lpstr>
      <vt:lpstr>Prevent errors</vt:lpstr>
      <vt:lpstr>Easy reversal</vt:lpstr>
      <vt:lpstr>Control</vt:lpstr>
      <vt:lpstr>Memory load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Golden rules, 2 universities</dc:title>
  <dc:creator>Jorge Lang-Lenton Ferreiro</dc:creator>
  <cp:lastModifiedBy>Jorge Lang-Lenton Ferreiro</cp:lastModifiedBy>
  <cp:revision>9</cp:revision>
  <dcterms:created xsi:type="dcterms:W3CDTF">2021-11-10T21:48:12Z</dcterms:created>
  <dcterms:modified xsi:type="dcterms:W3CDTF">2021-11-11T12:35:26Z</dcterms:modified>
</cp:coreProperties>
</file>